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64" r:id="rId4"/>
    <p:sldId id="265" r:id="rId5"/>
    <p:sldId id="274" r:id="rId6"/>
    <p:sldId id="270" r:id="rId7"/>
    <p:sldId id="262" r:id="rId8"/>
    <p:sldId id="257" r:id="rId9"/>
    <p:sldId id="273" r:id="rId10"/>
    <p:sldId id="266" r:id="rId11"/>
    <p:sldId id="267" r:id="rId12"/>
    <p:sldId id="269" r:id="rId13"/>
    <p:sldId id="271" r:id="rId14"/>
    <p:sldId id="258" r:id="rId15"/>
    <p:sldId id="259" r:id="rId16"/>
    <p:sldId id="275" r:id="rId17"/>
    <p:sldId id="268" r:id="rId18"/>
    <p:sldId id="272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-32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392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181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28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549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156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91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33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133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3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78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756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C102-E96D-4A7D-A7C3-2F1C8EA83D81}" type="datetimeFigureOut">
              <a:rPr kumimoji="1" lang="ja-JP" altLang="en-US" smtClean="0"/>
              <a:t>2023/10/5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88A43-11F4-47DC-B812-D7FF94F67C5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61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6.pn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和風背景素材」の写真素材 | 146,970件の無料イラスト画像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35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8580" y="2873308"/>
            <a:ext cx="6692733" cy="610515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104746" y="0"/>
            <a:ext cx="7628792" cy="413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612253" y="-1"/>
            <a:ext cx="7628792" cy="413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9502" y="1163110"/>
            <a:ext cx="10872581" cy="1097654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0" y="6444762"/>
            <a:ext cx="12191999" cy="4132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custGeom>
            <a:avLst/>
            <a:gdLst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88722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79930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8370279"/>
              <a:gd name="connsiteY0" fmla="*/ 0 h 1129567"/>
              <a:gd name="connsiteX1" fmla="*/ 6488722 w 8370279"/>
              <a:gd name="connsiteY1" fmla="*/ 0 h 1129567"/>
              <a:gd name="connsiteX2" fmla="*/ 8370277 w 8370279"/>
              <a:gd name="connsiteY2" fmla="*/ 492369 h 1129567"/>
              <a:gd name="connsiteX3" fmla="*/ 6479930 w 8370279"/>
              <a:gd name="connsiteY3" fmla="*/ 1129567 h 1129567"/>
              <a:gd name="connsiteX4" fmla="*/ 0 w 8370279"/>
              <a:gd name="connsiteY4" fmla="*/ 1129567 h 1129567"/>
              <a:gd name="connsiteX5" fmla="*/ 0 w 8370279"/>
              <a:gd name="connsiteY5" fmla="*/ 0 h 1129567"/>
              <a:gd name="connsiteX0" fmla="*/ 0 w 8379070"/>
              <a:gd name="connsiteY0" fmla="*/ 991 h 1130558"/>
              <a:gd name="connsiteX1" fmla="*/ 6488722 w 8379070"/>
              <a:gd name="connsiteY1" fmla="*/ 991 h 1130558"/>
              <a:gd name="connsiteX2" fmla="*/ 8379069 w 8379070"/>
              <a:gd name="connsiteY2" fmla="*/ 88914 h 1130558"/>
              <a:gd name="connsiteX3" fmla="*/ 6479930 w 8379070"/>
              <a:gd name="connsiteY3" fmla="*/ 1130558 h 1130558"/>
              <a:gd name="connsiteX4" fmla="*/ 0 w 8379070"/>
              <a:gd name="connsiteY4" fmla="*/ 1130558 h 1130558"/>
              <a:gd name="connsiteX5" fmla="*/ 0 w 8379070"/>
              <a:gd name="connsiteY5" fmla="*/ 991 h 113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9070" h="1130558">
                <a:moveTo>
                  <a:pt x="0" y="991"/>
                </a:moveTo>
                <a:lnTo>
                  <a:pt x="6488722" y="991"/>
                </a:lnTo>
                <a:cubicBezTo>
                  <a:pt x="7568711" y="83053"/>
                  <a:pt x="8380534" y="-99347"/>
                  <a:pt x="8379069" y="88914"/>
                </a:cubicBezTo>
                <a:cubicBezTo>
                  <a:pt x="8377604" y="277175"/>
                  <a:pt x="7559918" y="1024358"/>
                  <a:pt x="6479930" y="1130558"/>
                </a:cubicBezTo>
                <a:lnTo>
                  <a:pt x="0" y="1130558"/>
                </a:lnTo>
                <a:lnTo>
                  <a:pt x="0" y="9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8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</a:t>
            </a:r>
            <a:r>
              <a:rPr lang="en-US" altLang="ja-JP" sz="8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LAST SAMURAI</a:t>
            </a:r>
            <a:endParaRPr lang="ja-JP" altLang="en-US" sz="8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13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24" y="0"/>
            <a:ext cx="6213230" cy="359664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24" y="3608363"/>
            <a:ext cx="6213230" cy="326136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3194"/>
            <a:ext cx="5955324" cy="32848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5324" cy="35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71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6033" y="0"/>
            <a:ext cx="5799015" cy="6858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65358" y="247772"/>
            <a:ext cx="5300365" cy="636245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20392213">
            <a:off x="1599388" y="212223"/>
            <a:ext cx="437661" cy="554016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68923" y="2243015"/>
            <a:ext cx="1305170" cy="1281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735385" y="247772"/>
            <a:ext cx="437661" cy="527220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266279" y="2243015"/>
            <a:ext cx="1305170" cy="1281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 rot="1403759">
            <a:off x="3892598" y="151917"/>
            <a:ext cx="437661" cy="576597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宝箱のイラスト | 商用OKの無料イラスト素材サイト ツカッテ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30" y="4949153"/>
            <a:ext cx="1384056" cy="138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正方形/長方形 10"/>
          <p:cNvSpPr/>
          <p:nvPr/>
        </p:nvSpPr>
        <p:spPr>
          <a:xfrm>
            <a:off x="4063635" y="2243015"/>
            <a:ext cx="1305170" cy="1281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70" y="2243015"/>
            <a:ext cx="1281723" cy="1281723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502" y="2243014"/>
            <a:ext cx="1325170" cy="1281723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271" y="2243015"/>
            <a:ext cx="1329193" cy="1281723"/>
          </a:xfrm>
          <a:prstGeom prst="rect">
            <a:avLst/>
          </a:prstGeom>
        </p:spPr>
      </p:pic>
      <p:sp>
        <p:nvSpPr>
          <p:cNvPr id="20" name="正方形/長方形 19"/>
          <p:cNvSpPr/>
          <p:nvPr/>
        </p:nvSpPr>
        <p:spPr>
          <a:xfrm>
            <a:off x="2086708" y="3743569"/>
            <a:ext cx="1649046" cy="10081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リキャ</a:t>
            </a:r>
            <a:r>
              <a:rPr lang="ja-JP" altLang="en-US" dirty="0" smtClean="0"/>
              <a:t>スト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秒低下</a:t>
            </a:r>
            <a:endParaRPr kumimoji="1" lang="en-US" altLang="ja-JP" dirty="0" smtClean="0"/>
          </a:p>
        </p:txBody>
      </p:sp>
      <p:sp>
        <p:nvSpPr>
          <p:cNvPr id="22" name="正方形/長方形 21"/>
          <p:cNvSpPr/>
          <p:nvPr/>
        </p:nvSpPr>
        <p:spPr>
          <a:xfrm>
            <a:off x="346434" y="3743568"/>
            <a:ext cx="1649046" cy="10081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効果</a:t>
            </a:r>
            <a:r>
              <a:rPr kumimoji="1" lang="en-US" altLang="ja-JP" dirty="0" smtClean="0"/>
              <a:t>+100%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/>
        </p:nvSpPr>
        <p:spPr>
          <a:xfrm>
            <a:off x="3821723" y="3746681"/>
            <a:ext cx="1649046" cy="10081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4HIT</a:t>
            </a:r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02" y="0"/>
            <a:ext cx="6380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0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6033" y="0"/>
            <a:ext cx="12175967" cy="6858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65358" y="247772"/>
            <a:ext cx="11701741" cy="636245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 rot="19529843">
            <a:off x="3675596" y="-138344"/>
            <a:ext cx="437661" cy="598220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691649" y="247772"/>
            <a:ext cx="437661" cy="527220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 rot="2321543">
            <a:off x="7713277" y="-373084"/>
            <a:ext cx="437661" cy="662143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 rot="17967030">
            <a:off x="2895220" y="904851"/>
            <a:ext cx="437661" cy="626458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 rot="3996524">
            <a:off x="8649247" y="1064501"/>
            <a:ext cx="437661" cy="626458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宝箱のイラスト | 商用OKの無料イラスト素材サイト ツカッテ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94" y="4949153"/>
            <a:ext cx="1384056" cy="138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正方形/長方形 21"/>
          <p:cNvSpPr/>
          <p:nvPr/>
        </p:nvSpPr>
        <p:spPr>
          <a:xfrm>
            <a:off x="947348" y="3357316"/>
            <a:ext cx="3222884" cy="14254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効果</a:t>
            </a:r>
            <a:r>
              <a:rPr kumimoji="1" lang="en-US" altLang="ja-JP" dirty="0" smtClean="0"/>
              <a:t>+100%</a:t>
            </a:r>
            <a:endParaRPr kumimoji="1" lang="ja-JP" altLang="en-US" dirty="0"/>
          </a:p>
        </p:txBody>
      </p:sp>
      <p:pic>
        <p:nvPicPr>
          <p:cNvPr id="26" name="Picture 2" descr="https://prd-game-a-granbluefantasy.akamaized.net/assets/img_mid/sp/ui/icon/ability/m/608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923" y="1473302"/>
            <a:ext cx="1853012" cy="185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prd-game-a-granbluefantasy.akamaized.net/assets/img_mid/sp/ui/icon/ability/m/1984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496" y="1495909"/>
            <a:ext cx="1739680" cy="17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https://prd-game-a-granbluefantasy.akamaized.net/assets/img_mid/sp/ui/icon/ability/m/57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307" y="1509803"/>
            <a:ext cx="1739537" cy="173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4403239" y="3374302"/>
            <a:ext cx="3222884" cy="14254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効果</a:t>
            </a:r>
            <a:r>
              <a:rPr kumimoji="1" lang="en-US" altLang="ja-JP" dirty="0" smtClean="0"/>
              <a:t>+100%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7829470" y="3357729"/>
            <a:ext cx="3222884" cy="14254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効果</a:t>
            </a:r>
            <a:r>
              <a:rPr kumimoji="1" lang="en-US" altLang="ja-JP" dirty="0" smtClean="0"/>
              <a:t>+100%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644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-178419" y="0"/>
            <a:ext cx="12370420" cy="6858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265358" y="247772"/>
            <a:ext cx="11701741" cy="636245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Picture 2" descr="https://prd-game-a-granbluefantasy.akamaized.net/assets/img_mid/sp/ui/icon/ability/m/608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7" y="546794"/>
            <a:ext cx="1853012" cy="185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矢印 1"/>
          <p:cNvSpPr/>
          <p:nvPr/>
        </p:nvSpPr>
        <p:spPr>
          <a:xfrm>
            <a:off x="2238558" y="931120"/>
            <a:ext cx="3417185" cy="710214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965141" y="1204332"/>
            <a:ext cx="452761" cy="33765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右矢印 3"/>
          <p:cNvSpPr/>
          <p:nvPr/>
        </p:nvSpPr>
        <p:spPr>
          <a:xfrm>
            <a:off x="3191521" y="4007897"/>
            <a:ext cx="2464222" cy="751037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591493" y="1827256"/>
            <a:ext cx="3213252" cy="1439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 dirty="0" smtClean="0"/>
              <a:t>桜</a:t>
            </a:r>
            <a:endParaRPr lang="en-US" altLang="ja-JP" sz="3600" b="1" dirty="0"/>
          </a:p>
          <a:p>
            <a:pPr algn="ctr"/>
            <a:r>
              <a:rPr kumimoji="1" lang="ja-JP" altLang="en-US" sz="3600" b="1" dirty="0" smtClean="0"/>
              <a:t>攻撃</a:t>
            </a:r>
            <a:r>
              <a:rPr lang="en-US" altLang="ja-JP" sz="3600" b="1" dirty="0" smtClean="0"/>
              <a:t>75%</a:t>
            </a:r>
            <a:r>
              <a:rPr lang="ja-JP" altLang="en-US" sz="3600" b="1" dirty="0" smtClean="0"/>
              <a:t>上昇</a:t>
            </a:r>
            <a:endParaRPr kumimoji="1" lang="ja-JP" altLang="en-US" sz="3600" b="1" dirty="0"/>
          </a:p>
        </p:txBody>
      </p:sp>
      <p:sp>
        <p:nvSpPr>
          <p:cNvPr id="23" name="正方形/長方形 22"/>
          <p:cNvSpPr/>
          <p:nvPr/>
        </p:nvSpPr>
        <p:spPr>
          <a:xfrm>
            <a:off x="4591493" y="5078048"/>
            <a:ext cx="3213252" cy="1439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夜桜</a:t>
            </a:r>
            <a:endParaRPr kumimoji="1" lang="en-US" altLang="ja-JP" sz="2400" b="1" dirty="0" smtClean="0"/>
          </a:p>
          <a:p>
            <a:pPr algn="ctr"/>
            <a:r>
              <a:rPr lang="ja-JP" altLang="en-US" sz="2400" b="1" dirty="0" smtClean="0"/>
              <a:t>攻撃</a:t>
            </a:r>
            <a:r>
              <a:rPr lang="en-US" altLang="ja-JP" sz="2400" b="1" dirty="0" smtClean="0"/>
              <a:t>55%</a:t>
            </a:r>
            <a:r>
              <a:rPr lang="ja-JP" altLang="en-US" sz="2400" b="1" dirty="0" smtClean="0"/>
              <a:t>上昇</a:t>
            </a:r>
            <a:endParaRPr lang="en-US" altLang="ja-JP" sz="2400" b="1" dirty="0" smtClean="0"/>
          </a:p>
          <a:p>
            <a:pPr algn="ctr"/>
            <a:r>
              <a:rPr kumimoji="1" lang="ja-JP" altLang="en-US" sz="2400" b="1" dirty="0" smtClean="0"/>
              <a:t>攻撃速度</a:t>
            </a:r>
            <a:r>
              <a:rPr kumimoji="1" lang="en-US" altLang="ja-JP" sz="2400" b="1" dirty="0" smtClean="0"/>
              <a:t>25%</a:t>
            </a:r>
            <a:r>
              <a:rPr kumimoji="1" lang="ja-JP" altLang="en-US" sz="2400" b="1" dirty="0" smtClean="0"/>
              <a:t>上昇</a:t>
            </a:r>
            <a:endParaRPr kumimoji="1" lang="ja-JP" altLang="en-US" sz="2400" b="1" dirty="0"/>
          </a:p>
        </p:txBody>
      </p:sp>
      <p:graphicFrame>
        <p:nvGraphicFramePr>
          <p:cNvPr id="10" name="オブジェクト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388932"/>
              </p:ext>
            </p:extLst>
          </p:nvPr>
        </p:nvGraphicFramePr>
        <p:xfrm>
          <a:off x="5655743" y="522172"/>
          <a:ext cx="1305084" cy="130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r:id="rId4" imgW="1764720" imgH="1764720" progId="">
                  <p:embed/>
                </p:oleObj>
              </mc:Choice>
              <mc:Fallback>
                <p:oleObj r:id="rId4" imgW="1764720" imgH="1764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55743" y="522172"/>
                        <a:ext cx="1305084" cy="1305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848275"/>
              </p:ext>
            </p:extLst>
          </p:nvPr>
        </p:nvGraphicFramePr>
        <p:xfrm>
          <a:off x="5655743" y="3799443"/>
          <a:ext cx="1305084" cy="130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r:id="rId6" imgW="1764720" imgH="1764720" progId="">
                  <p:embed/>
                </p:oleObj>
              </mc:Choice>
              <mc:Fallback>
                <p:oleObj r:id="rId6" imgW="1764720" imgH="1764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55743" y="3799443"/>
                        <a:ext cx="1305084" cy="1305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正方形/長方形 30"/>
          <p:cNvSpPr/>
          <p:nvPr/>
        </p:nvSpPr>
        <p:spPr>
          <a:xfrm>
            <a:off x="418866" y="2579848"/>
            <a:ext cx="1853011" cy="1439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 smtClean="0"/>
              <a:t>攻撃</a:t>
            </a:r>
            <a:r>
              <a:rPr lang="en-US" altLang="ja-JP" sz="2800" b="1" dirty="0" smtClean="0"/>
              <a:t>50%</a:t>
            </a:r>
            <a:r>
              <a:rPr lang="ja-JP" altLang="en-US" sz="2800" b="1" dirty="0" smtClean="0"/>
              <a:t>上昇</a:t>
            </a:r>
            <a:endParaRPr kumimoji="1" lang="ja-JP" altLang="en-US" sz="2800" b="1" dirty="0"/>
          </a:p>
        </p:txBody>
      </p:sp>
      <p:sp>
        <p:nvSpPr>
          <p:cNvPr id="32" name="右矢印 31"/>
          <p:cNvSpPr/>
          <p:nvPr/>
        </p:nvSpPr>
        <p:spPr>
          <a:xfrm>
            <a:off x="6960827" y="931120"/>
            <a:ext cx="2237841" cy="710214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>
            <a:off x="6976313" y="4093315"/>
            <a:ext cx="2237841" cy="710214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4" name="オブジェクト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35982"/>
              </p:ext>
            </p:extLst>
          </p:nvPr>
        </p:nvGraphicFramePr>
        <p:xfrm>
          <a:off x="9741044" y="3730873"/>
          <a:ext cx="1305084" cy="130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r:id="rId8" imgW="1764720" imgH="1764720" progId="">
                  <p:embed/>
                </p:oleObj>
              </mc:Choice>
              <mc:Fallback>
                <p:oleObj r:id="rId8" imgW="1764720" imgH="1764720" progId="">
                  <p:embed/>
                  <p:pic>
                    <p:nvPicPr>
                      <p:cNvPr id="12" name="オブジェクト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41044" y="3730873"/>
                        <a:ext cx="1305084" cy="1305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オブジェクト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329906"/>
              </p:ext>
            </p:extLst>
          </p:nvPr>
        </p:nvGraphicFramePr>
        <p:xfrm>
          <a:off x="9741044" y="509799"/>
          <a:ext cx="1305084" cy="130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r:id="rId9" imgW="1764720" imgH="1764720" progId="">
                  <p:embed/>
                </p:oleObj>
              </mc:Choice>
              <mc:Fallback>
                <p:oleObj r:id="rId9" imgW="1764720" imgH="1764720" progId="">
                  <p:embed/>
                  <p:pic>
                    <p:nvPicPr>
                      <p:cNvPr id="10" name="オブジェクト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1044" y="509799"/>
                        <a:ext cx="1305084" cy="1305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正方形/長方形 35"/>
          <p:cNvSpPr/>
          <p:nvPr/>
        </p:nvSpPr>
        <p:spPr>
          <a:xfrm>
            <a:off x="8642335" y="1846845"/>
            <a:ext cx="3213252" cy="1439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b="1" dirty="0" smtClean="0"/>
              <a:t>桜</a:t>
            </a:r>
            <a:r>
              <a:rPr kumimoji="1" lang="en-US" altLang="ja-JP" sz="3600" b="1" dirty="0" smtClean="0"/>
              <a:t>2</a:t>
            </a:r>
          </a:p>
          <a:p>
            <a:pPr algn="ctr"/>
            <a:r>
              <a:rPr kumimoji="1" lang="ja-JP" altLang="en-US" sz="3600" b="1" dirty="0" smtClean="0"/>
              <a:t>攻撃</a:t>
            </a:r>
            <a:r>
              <a:rPr lang="en-US" altLang="ja-JP" sz="3600" b="1" dirty="0" smtClean="0"/>
              <a:t>100%</a:t>
            </a:r>
            <a:r>
              <a:rPr lang="ja-JP" altLang="en-US" sz="3600" b="1" dirty="0" smtClean="0"/>
              <a:t>上昇</a:t>
            </a:r>
            <a:endParaRPr kumimoji="1" lang="ja-JP" altLang="en-US" sz="3600" b="1" dirty="0"/>
          </a:p>
        </p:txBody>
      </p:sp>
      <p:sp>
        <p:nvSpPr>
          <p:cNvPr id="37" name="正方形/長方形 36"/>
          <p:cNvSpPr/>
          <p:nvPr/>
        </p:nvSpPr>
        <p:spPr>
          <a:xfrm>
            <a:off x="8642335" y="5051301"/>
            <a:ext cx="3213252" cy="14394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/>
              <a:t>夜桜2</a:t>
            </a:r>
            <a:endParaRPr kumimoji="1" lang="en-US" altLang="ja-JP" sz="2400" b="1" dirty="0" smtClean="0"/>
          </a:p>
          <a:p>
            <a:pPr algn="ctr"/>
            <a:r>
              <a:rPr lang="ja-JP" altLang="en-US" sz="2400" b="1" dirty="0" smtClean="0"/>
              <a:t>攻撃</a:t>
            </a:r>
            <a:r>
              <a:rPr lang="en-US" altLang="ja-JP" sz="2400" b="1" dirty="0" smtClean="0"/>
              <a:t>75%</a:t>
            </a:r>
            <a:r>
              <a:rPr lang="ja-JP" altLang="en-US" sz="2400" b="1" dirty="0" smtClean="0"/>
              <a:t>上昇</a:t>
            </a:r>
            <a:endParaRPr lang="en-US" altLang="ja-JP" sz="2400" b="1" dirty="0" smtClean="0"/>
          </a:p>
          <a:p>
            <a:pPr algn="ctr"/>
            <a:r>
              <a:rPr kumimoji="1" lang="ja-JP" altLang="en-US" sz="2400" b="1" dirty="0" smtClean="0"/>
              <a:t>攻撃速度</a:t>
            </a:r>
            <a:r>
              <a:rPr lang="en-US" altLang="ja-JP" sz="2400" b="1" dirty="0" smtClean="0"/>
              <a:t>50</a:t>
            </a:r>
            <a:r>
              <a:rPr kumimoji="1" lang="en-US" altLang="ja-JP" sz="2400" b="1" dirty="0" smtClean="0"/>
              <a:t>%</a:t>
            </a:r>
            <a:r>
              <a:rPr kumimoji="1" lang="ja-JP" altLang="en-US" sz="2400" b="1" dirty="0" smtClean="0"/>
              <a:t>上昇</a:t>
            </a:r>
            <a:endParaRPr kumimoji="1" lang="ja-JP" altLang="en-US" sz="2400" b="1" dirty="0"/>
          </a:p>
        </p:txBody>
      </p:sp>
      <p:sp>
        <p:nvSpPr>
          <p:cNvPr id="15" name="下矢印 14"/>
          <p:cNvSpPr/>
          <p:nvPr/>
        </p:nvSpPr>
        <p:spPr>
          <a:xfrm>
            <a:off x="7895063" y="1293541"/>
            <a:ext cx="747272" cy="2955075"/>
          </a:xfrm>
          <a:prstGeom prst="down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下矢印 37"/>
          <p:cNvSpPr/>
          <p:nvPr/>
        </p:nvSpPr>
        <p:spPr>
          <a:xfrm rot="10800000">
            <a:off x="7898227" y="1452232"/>
            <a:ext cx="747272" cy="2811727"/>
          </a:xfrm>
          <a:prstGeom prst="down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乗算 15"/>
          <p:cNvSpPr/>
          <p:nvPr/>
        </p:nvSpPr>
        <p:spPr>
          <a:xfrm>
            <a:off x="7635041" y="2197721"/>
            <a:ext cx="1226961" cy="133920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75" y="5246"/>
            <a:ext cx="12234181" cy="685275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51" y="3149162"/>
            <a:ext cx="2885092" cy="3846789"/>
          </a:xfrm>
          <a:prstGeom prst="rect">
            <a:avLst/>
          </a:prstGeom>
        </p:spPr>
      </p:pic>
      <p:sp>
        <p:nvSpPr>
          <p:cNvPr id="8" name="1 つの角を切り取った四角形 7"/>
          <p:cNvSpPr/>
          <p:nvPr/>
        </p:nvSpPr>
        <p:spPr>
          <a:xfrm>
            <a:off x="105098" y="5146129"/>
            <a:ext cx="4277710" cy="1292773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9029" y="5929150"/>
            <a:ext cx="3909848" cy="3363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9029" y="523286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Your Name</a:t>
            </a:r>
            <a:endParaRPr kumimoji="1" lang="ja-JP" altLang="en-US" sz="36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725930" y="131543"/>
            <a:ext cx="9551671" cy="17342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-42045" y="45698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00 : 01</a:t>
            </a:r>
            <a:endParaRPr kumimoji="1" lang="ja-JP" altLang="en-US" sz="2800" dirty="0"/>
          </a:p>
        </p:txBody>
      </p:sp>
      <p:sp>
        <p:nvSpPr>
          <p:cNvPr id="18" name="正方形/長方形 17"/>
          <p:cNvSpPr/>
          <p:nvPr/>
        </p:nvSpPr>
        <p:spPr>
          <a:xfrm>
            <a:off x="82731" y="2338694"/>
            <a:ext cx="1620832" cy="2621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5561">
            <a:off x="6040295" y="3299746"/>
            <a:ext cx="2337803" cy="233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75" y="5246"/>
            <a:ext cx="12234181" cy="6852754"/>
          </a:xfrm>
          <a:prstGeom prst="rect">
            <a:avLst/>
          </a:prstGeom>
        </p:spPr>
      </p:pic>
      <p:pic>
        <p:nvPicPr>
          <p:cNvPr id="3076" name="Picture 4" descr="門のイラスト | かわいいフリー素材集 いらすと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127" y="-129446"/>
            <a:ext cx="5707011" cy="548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-42045" y="45698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00 : 01</a:t>
            </a:r>
            <a:endParaRPr kumimoji="1" lang="ja-JP" altLang="en-US" sz="2800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7394">
            <a:off x="7944514" y="2904146"/>
            <a:ext cx="2337803" cy="2337803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82731" y="2338694"/>
            <a:ext cx="1620832" cy="2621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9807" y="2493033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攻撃力</a:t>
            </a:r>
            <a:r>
              <a:rPr kumimoji="1" lang="en-US" altLang="ja-JP" dirty="0" smtClean="0"/>
              <a:t>+100%</a:t>
            </a:r>
          </a:p>
          <a:p>
            <a:r>
              <a:rPr lang="ja-JP" altLang="en-US" dirty="0" smtClean="0"/>
              <a:t>防御力</a:t>
            </a:r>
            <a:r>
              <a:rPr lang="en-US" altLang="ja-JP" dirty="0" smtClean="0"/>
              <a:t>+50%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747" y="2770416"/>
            <a:ext cx="2885092" cy="3846789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2387384" y="62931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× 10</a:t>
            </a:r>
            <a:endParaRPr kumimoji="1" lang="ja-JP" altLang="en-US" b="1" dirty="0"/>
          </a:p>
        </p:txBody>
      </p:sp>
      <p:sp>
        <p:nvSpPr>
          <p:cNvPr id="8" name="1 つの角を切り取った四角形 7"/>
          <p:cNvSpPr/>
          <p:nvPr/>
        </p:nvSpPr>
        <p:spPr>
          <a:xfrm>
            <a:off x="105098" y="5146129"/>
            <a:ext cx="4277710" cy="1292773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9029" y="5929150"/>
            <a:ext cx="3909848" cy="3363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9029" y="523286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Your Name</a:t>
            </a:r>
            <a:endParaRPr kumimoji="1" lang="ja-JP" altLang="en-US" sz="3600" dirty="0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1325">
            <a:off x="3846343" y="806535"/>
            <a:ext cx="5655500" cy="4241625"/>
          </a:xfrm>
          <a:prstGeom prst="rect">
            <a:avLst/>
          </a:prstGeom>
        </p:spPr>
      </p:pic>
      <p:pic>
        <p:nvPicPr>
          <p:cNvPr id="3078" name="Picture 6" descr="アザトースのイラスト | かわいいフリー素材集 いらすとや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065" y="2215275"/>
            <a:ext cx="3435134" cy="332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正方形/長方形 13"/>
          <p:cNvSpPr/>
          <p:nvPr/>
        </p:nvSpPr>
        <p:spPr>
          <a:xfrm>
            <a:off x="1725930" y="131543"/>
            <a:ext cx="9551671" cy="17342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61" y="131543"/>
            <a:ext cx="875984" cy="875984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63" y="45698"/>
            <a:ext cx="1114167" cy="83980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3668399" y="63819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× 5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25777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75" y="5246"/>
            <a:ext cx="12234181" cy="6852754"/>
          </a:xfrm>
          <a:prstGeom prst="rect">
            <a:avLst/>
          </a:prstGeom>
        </p:spPr>
      </p:pic>
      <p:pic>
        <p:nvPicPr>
          <p:cNvPr id="4098" name="Picture 2" descr="https://3.bp.blogspot.com/-Cs5ukz3S51A/W1a45RUiBII/AAAAAAABNig/r7u1i37AOxMru05CdUE6iTnchkatM-FrwCLcBGAs/s800/mon_gate_clo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673" y="-191330"/>
            <a:ext cx="5807999" cy="558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/>
          <p:cNvSpPr txBox="1"/>
          <p:nvPr/>
        </p:nvSpPr>
        <p:spPr>
          <a:xfrm>
            <a:off x="-42045" y="45698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00 : 01</a:t>
            </a:r>
            <a:endParaRPr kumimoji="1" lang="ja-JP" altLang="en-US" sz="2800" dirty="0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7394">
            <a:off x="8010269" y="2928112"/>
            <a:ext cx="2337803" cy="2337803"/>
          </a:xfrm>
          <a:prstGeom prst="rect">
            <a:avLst/>
          </a:prstGeom>
        </p:spPr>
      </p:pic>
      <p:sp>
        <p:nvSpPr>
          <p:cNvPr id="21" name="正方形/長方形 20"/>
          <p:cNvSpPr/>
          <p:nvPr/>
        </p:nvSpPr>
        <p:spPr>
          <a:xfrm>
            <a:off x="82731" y="2338694"/>
            <a:ext cx="1620832" cy="2621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79807" y="2493033"/>
            <a:ext cx="1612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攻撃力</a:t>
            </a:r>
            <a:r>
              <a:rPr kumimoji="1" lang="en-US" altLang="ja-JP" dirty="0" smtClean="0"/>
              <a:t>+100%</a:t>
            </a:r>
          </a:p>
          <a:p>
            <a:r>
              <a:rPr lang="ja-JP" altLang="en-US" dirty="0" smtClean="0"/>
              <a:t>防御力</a:t>
            </a:r>
            <a:r>
              <a:rPr lang="en-US" altLang="ja-JP" dirty="0" smtClean="0"/>
              <a:t>+50%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747" y="2770416"/>
            <a:ext cx="2885092" cy="3846789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2387384" y="62931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× 10</a:t>
            </a:r>
            <a:endParaRPr kumimoji="1" lang="ja-JP" altLang="en-US" b="1" dirty="0"/>
          </a:p>
        </p:txBody>
      </p:sp>
      <p:sp>
        <p:nvSpPr>
          <p:cNvPr id="8" name="1 つの角を切り取った四角形 7"/>
          <p:cNvSpPr/>
          <p:nvPr/>
        </p:nvSpPr>
        <p:spPr>
          <a:xfrm>
            <a:off x="105098" y="5146129"/>
            <a:ext cx="4277710" cy="1292773"/>
          </a:xfrm>
          <a:prstGeom prst="snip1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89029" y="5929150"/>
            <a:ext cx="3909848" cy="3363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1725930" y="131543"/>
            <a:ext cx="9551671" cy="173420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89029" y="523286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Your Name</a:t>
            </a:r>
            <a:endParaRPr kumimoji="1" lang="ja-JP" altLang="en-US" sz="3600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61" y="131543"/>
            <a:ext cx="875984" cy="875984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63" y="45698"/>
            <a:ext cx="1114167" cy="83980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3668399" y="63819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× 5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54786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17" y="2124552"/>
            <a:ext cx="3593117" cy="479082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17186" flipH="1">
            <a:off x="6648110" y="3064203"/>
            <a:ext cx="4404857" cy="291151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563208" y="-2"/>
            <a:ext cx="7628792" cy="413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custGeom>
            <a:avLst/>
            <a:gdLst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88722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79930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8370279"/>
              <a:gd name="connsiteY0" fmla="*/ 0 h 1129567"/>
              <a:gd name="connsiteX1" fmla="*/ 6488722 w 8370279"/>
              <a:gd name="connsiteY1" fmla="*/ 0 h 1129567"/>
              <a:gd name="connsiteX2" fmla="*/ 8370277 w 8370279"/>
              <a:gd name="connsiteY2" fmla="*/ 492369 h 1129567"/>
              <a:gd name="connsiteX3" fmla="*/ 6479930 w 8370279"/>
              <a:gd name="connsiteY3" fmla="*/ 1129567 h 1129567"/>
              <a:gd name="connsiteX4" fmla="*/ 0 w 8370279"/>
              <a:gd name="connsiteY4" fmla="*/ 1129567 h 1129567"/>
              <a:gd name="connsiteX5" fmla="*/ 0 w 8370279"/>
              <a:gd name="connsiteY5" fmla="*/ 0 h 1129567"/>
              <a:gd name="connsiteX0" fmla="*/ 0 w 8379070"/>
              <a:gd name="connsiteY0" fmla="*/ 991 h 1130558"/>
              <a:gd name="connsiteX1" fmla="*/ 6488722 w 8379070"/>
              <a:gd name="connsiteY1" fmla="*/ 991 h 1130558"/>
              <a:gd name="connsiteX2" fmla="*/ 8379069 w 8379070"/>
              <a:gd name="connsiteY2" fmla="*/ 88914 h 1130558"/>
              <a:gd name="connsiteX3" fmla="*/ 6479930 w 8379070"/>
              <a:gd name="connsiteY3" fmla="*/ 1130558 h 1130558"/>
              <a:gd name="connsiteX4" fmla="*/ 0 w 8379070"/>
              <a:gd name="connsiteY4" fmla="*/ 1130558 h 1130558"/>
              <a:gd name="connsiteX5" fmla="*/ 0 w 8379070"/>
              <a:gd name="connsiteY5" fmla="*/ 991 h 113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9070" h="1130558">
                <a:moveTo>
                  <a:pt x="0" y="991"/>
                </a:moveTo>
                <a:lnTo>
                  <a:pt x="6488722" y="991"/>
                </a:lnTo>
                <a:cubicBezTo>
                  <a:pt x="7568711" y="83053"/>
                  <a:pt x="8380534" y="-99347"/>
                  <a:pt x="8379069" y="88914"/>
                </a:cubicBezTo>
                <a:cubicBezTo>
                  <a:pt x="8377604" y="277175"/>
                  <a:pt x="7559918" y="1024358"/>
                  <a:pt x="6479930" y="1130558"/>
                </a:cubicBezTo>
                <a:lnTo>
                  <a:pt x="0" y="1130558"/>
                </a:lnTo>
                <a:lnTo>
                  <a:pt x="0" y="9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8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</a:t>
            </a:r>
            <a:r>
              <a:rPr lang="en-US" altLang="ja-JP" sz="8000" dirty="0" err="1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Worrior</a:t>
            </a:r>
            <a:endParaRPr lang="ja-JP" altLang="en-US" sz="8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296810" y="5535263"/>
            <a:ext cx="5376020" cy="8683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/>
              <a:t>スキル</a:t>
            </a:r>
            <a:r>
              <a:rPr kumimoji="1" lang="en-US" altLang="ja-JP" sz="4400" dirty="0" smtClean="0"/>
              <a:t>3</a:t>
            </a:r>
            <a:endParaRPr kumimoji="1" lang="ja-JP" altLang="en-US" sz="4400" dirty="0"/>
          </a:p>
        </p:txBody>
      </p:sp>
      <p:sp>
        <p:nvSpPr>
          <p:cNvPr id="24" name="正方形/長方形 23"/>
          <p:cNvSpPr/>
          <p:nvPr/>
        </p:nvSpPr>
        <p:spPr>
          <a:xfrm>
            <a:off x="302516" y="4673935"/>
            <a:ext cx="5370315" cy="8683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400" dirty="0" smtClean="0"/>
              <a:t>スキル</a:t>
            </a:r>
            <a:r>
              <a:rPr lang="en-US" altLang="ja-JP" sz="4400" dirty="0" smtClean="0"/>
              <a:t>2</a:t>
            </a:r>
            <a:endParaRPr kumimoji="1" lang="ja-JP" altLang="en-US" sz="4400" dirty="0"/>
          </a:p>
        </p:txBody>
      </p:sp>
      <p:sp>
        <p:nvSpPr>
          <p:cNvPr id="16" name="正方形/長方形 15"/>
          <p:cNvSpPr/>
          <p:nvPr/>
        </p:nvSpPr>
        <p:spPr>
          <a:xfrm>
            <a:off x="296812" y="3812606"/>
            <a:ext cx="5376019" cy="8683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/>
              <a:t>スキル</a:t>
            </a:r>
            <a:r>
              <a:rPr kumimoji="1" lang="en-US" altLang="ja-JP" sz="4400" dirty="0" smtClean="0"/>
              <a:t>1</a:t>
            </a:r>
            <a:endParaRPr kumimoji="1" lang="ja-JP" altLang="en-US" sz="4400" dirty="0"/>
          </a:p>
        </p:txBody>
      </p:sp>
      <p:sp>
        <p:nvSpPr>
          <p:cNvPr id="11" name="テキスト ボックス 10"/>
          <p:cNvSpPr txBox="1"/>
          <p:nvPr/>
        </p:nvSpPr>
        <p:spPr bwMode="hidden">
          <a:xfrm>
            <a:off x="302516" y="2501475"/>
            <a:ext cx="5370315" cy="36328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SET</a:t>
            </a:r>
          </a:p>
        </p:txBody>
      </p:sp>
      <p:pic>
        <p:nvPicPr>
          <p:cNvPr id="2050" name="Picture 2" descr="https://prd-game-a-granbluefantasy.akamaized.net/assets/img_mid/sp/ui/icon/ability/m/608_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4" y="3812606"/>
            <a:ext cx="868378" cy="86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rd-game-a-granbluefantasy.akamaized.net/assets/img_mid/sp/ui/icon/ability/m/1984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1" y="4680985"/>
            <a:ext cx="874082" cy="87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rd-game-a-granbluefantasy.akamaized.net/assets/img_mid/sp/ui/icon/ability/m/57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1" y="5535264"/>
            <a:ext cx="874082" cy="87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正方形/長方形 25"/>
          <p:cNvSpPr/>
          <p:nvPr/>
        </p:nvSpPr>
        <p:spPr>
          <a:xfrm>
            <a:off x="302513" y="2878858"/>
            <a:ext cx="5370318" cy="8683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 dirty="0" smtClean="0"/>
              <a:t>メイン武器</a:t>
            </a:r>
            <a:endParaRPr kumimoji="1" lang="ja-JP" altLang="en-US" sz="4400" dirty="0"/>
          </a:p>
        </p:txBody>
      </p:sp>
      <p:sp>
        <p:nvSpPr>
          <p:cNvPr id="17" name="正方形/長方形 16"/>
          <p:cNvSpPr/>
          <p:nvPr/>
        </p:nvSpPr>
        <p:spPr>
          <a:xfrm>
            <a:off x="302513" y="2878858"/>
            <a:ext cx="868378" cy="8542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95377" flipH="1">
            <a:off x="186835" y="2932288"/>
            <a:ext cx="1094030" cy="72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3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二刀流を描いたイラスト特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779" y="0"/>
            <a:ext cx="6134221" cy="338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モンハンの太刀を極めろ!!太刀厨によるこれで完璧?使い方講座!! | モンハン攻略法リ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057779" cy="367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東堂葵（呪術廻戦）の徹底解説・考察まとめ - RENOTE [リノート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5162"/>
            <a:ext cx="6057779" cy="347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455" y="3385160"/>
            <a:ext cx="6222170" cy="34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5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和風背景素材」の写真素材 | 146,970件の無料イラスト画像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35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正方形/長方形 14"/>
          <p:cNvSpPr/>
          <p:nvPr/>
        </p:nvSpPr>
        <p:spPr>
          <a:xfrm>
            <a:off x="552450" y="1264388"/>
            <a:ext cx="11125200" cy="4845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612253" y="-1"/>
            <a:ext cx="7628792" cy="413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0" y="0"/>
            <a:ext cx="10515600" cy="1089031"/>
          </a:xfrm>
          <a:custGeom>
            <a:avLst/>
            <a:gdLst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88722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79930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8370279"/>
              <a:gd name="connsiteY0" fmla="*/ 0 h 1129567"/>
              <a:gd name="connsiteX1" fmla="*/ 6488722 w 8370279"/>
              <a:gd name="connsiteY1" fmla="*/ 0 h 1129567"/>
              <a:gd name="connsiteX2" fmla="*/ 8370277 w 8370279"/>
              <a:gd name="connsiteY2" fmla="*/ 492369 h 1129567"/>
              <a:gd name="connsiteX3" fmla="*/ 6479930 w 8370279"/>
              <a:gd name="connsiteY3" fmla="*/ 1129567 h 1129567"/>
              <a:gd name="connsiteX4" fmla="*/ 0 w 8370279"/>
              <a:gd name="connsiteY4" fmla="*/ 1129567 h 1129567"/>
              <a:gd name="connsiteX5" fmla="*/ 0 w 8370279"/>
              <a:gd name="connsiteY5" fmla="*/ 0 h 1129567"/>
              <a:gd name="connsiteX0" fmla="*/ 0 w 8379070"/>
              <a:gd name="connsiteY0" fmla="*/ 991 h 1130558"/>
              <a:gd name="connsiteX1" fmla="*/ 6488722 w 8379070"/>
              <a:gd name="connsiteY1" fmla="*/ 991 h 1130558"/>
              <a:gd name="connsiteX2" fmla="*/ 8379069 w 8379070"/>
              <a:gd name="connsiteY2" fmla="*/ 88914 h 1130558"/>
              <a:gd name="connsiteX3" fmla="*/ 6479930 w 8379070"/>
              <a:gd name="connsiteY3" fmla="*/ 1130558 h 1130558"/>
              <a:gd name="connsiteX4" fmla="*/ 0 w 8379070"/>
              <a:gd name="connsiteY4" fmla="*/ 1130558 h 1130558"/>
              <a:gd name="connsiteX5" fmla="*/ 0 w 8379070"/>
              <a:gd name="connsiteY5" fmla="*/ 991 h 113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9070" h="1130558">
                <a:moveTo>
                  <a:pt x="0" y="991"/>
                </a:moveTo>
                <a:lnTo>
                  <a:pt x="6488722" y="991"/>
                </a:lnTo>
                <a:cubicBezTo>
                  <a:pt x="7568711" y="83053"/>
                  <a:pt x="8380534" y="-99347"/>
                  <a:pt x="8379069" y="88914"/>
                </a:cubicBezTo>
                <a:cubicBezTo>
                  <a:pt x="8377604" y="277175"/>
                  <a:pt x="7559918" y="1024358"/>
                  <a:pt x="6479930" y="1130558"/>
                </a:cubicBezTo>
                <a:lnTo>
                  <a:pt x="0" y="1130558"/>
                </a:lnTo>
                <a:lnTo>
                  <a:pt x="0" y="9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CONCEPT</a:t>
            </a:r>
            <a:endParaRPr lang="ja-JP" altLang="en-US" sz="8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0" y="6444762"/>
            <a:ext cx="12191999" cy="4132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37356" y="2891326"/>
            <a:ext cx="531427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schemeClr val="bg1"/>
                </a:solidFill>
              </a:rPr>
              <a:t>ドロップアイテムがランダムなので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chemeClr val="bg1"/>
                </a:solidFill>
              </a:rPr>
              <a:t>毎回違った装備で戦闘をすることができる！</a:t>
            </a:r>
            <a:endParaRPr lang="en-US" altLang="ja-JP" sz="2800" dirty="0" smtClean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47700" y="1537898"/>
            <a:ext cx="10896598" cy="11387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ゲームのたびにアイテムが変わる リプレイ性！</a:t>
            </a:r>
            <a:endParaRPr lang="en-US" altLang="ja-JP" sz="32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ja-JP" altLang="en-US" sz="36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素早い動きで敵を倒す 爽快感！</a:t>
            </a:r>
            <a:endParaRPr lang="en-US" altLang="ja-JP" sz="36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72553" y="2809613"/>
            <a:ext cx="5057795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schemeClr val="bg1"/>
                </a:solidFill>
              </a:rPr>
              <a:t>プレイヤーは素早く移動することができ、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2000" dirty="0">
                <a:solidFill>
                  <a:schemeClr val="bg1"/>
                </a:solidFill>
              </a:rPr>
              <a:t>その</a:t>
            </a:r>
            <a:r>
              <a:rPr lang="ja-JP" altLang="en-US" sz="2000" dirty="0" smtClean="0">
                <a:solidFill>
                  <a:schemeClr val="bg1"/>
                </a:solidFill>
              </a:rPr>
              <a:t>動きを使って敵を倒して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chemeClr val="bg1"/>
                </a:solidFill>
              </a:rPr>
              <a:t>爽快感を得ることができる！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75" y="3842461"/>
            <a:ext cx="3867036" cy="2175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84" y="3795360"/>
            <a:ext cx="3902224" cy="22069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723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和風背景素材」の写真素材 | 146,970件の無料イラスト画像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35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5612253" y="-1"/>
            <a:ext cx="7628792" cy="413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0" y="6444762"/>
            <a:ext cx="12191999" cy="4132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0" y="0"/>
            <a:ext cx="10515600" cy="1089031"/>
          </a:xfrm>
          <a:custGeom>
            <a:avLst/>
            <a:gdLst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88722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79930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8370279"/>
              <a:gd name="connsiteY0" fmla="*/ 0 h 1129567"/>
              <a:gd name="connsiteX1" fmla="*/ 6488722 w 8370279"/>
              <a:gd name="connsiteY1" fmla="*/ 0 h 1129567"/>
              <a:gd name="connsiteX2" fmla="*/ 8370277 w 8370279"/>
              <a:gd name="connsiteY2" fmla="*/ 492369 h 1129567"/>
              <a:gd name="connsiteX3" fmla="*/ 6479930 w 8370279"/>
              <a:gd name="connsiteY3" fmla="*/ 1129567 h 1129567"/>
              <a:gd name="connsiteX4" fmla="*/ 0 w 8370279"/>
              <a:gd name="connsiteY4" fmla="*/ 1129567 h 1129567"/>
              <a:gd name="connsiteX5" fmla="*/ 0 w 8370279"/>
              <a:gd name="connsiteY5" fmla="*/ 0 h 1129567"/>
              <a:gd name="connsiteX0" fmla="*/ 0 w 8379070"/>
              <a:gd name="connsiteY0" fmla="*/ 991 h 1130558"/>
              <a:gd name="connsiteX1" fmla="*/ 6488722 w 8379070"/>
              <a:gd name="connsiteY1" fmla="*/ 991 h 1130558"/>
              <a:gd name="connsiteX2" fmla="*/ 8379069 w 8379070"/>
              <a:gd name="connsiteY2" fmla="*/ 88914 h 1130558"/>
              <a:gd name="connsiteX3" fmla="*/ 6479930 w 8379070"/>
              <a:gd name="connsiteY3" fmla="*/ 1130558 h 1130558"/>
              <a:gd name="connsiteX4" fmla="*/ 0 w 8379070"/>
              <a:gd name="connsiteY4" fmla="*/ 1130558 h 1130558"/>
              <a:gd name="connsiteX5" fmla="*/ 0 w 8379070"/>
              <a:gd name="connsiteY5" fmla="*/ 991 h 113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9070" h="1130558">
                <a:moveTo>
                  <a:pt x="0" y="991"/>
                </a:moveTo>
                <a:lnTo>
                  <a:pt x="6488722" y="991"/>
                </a:lnTo>
                <a:cubicBezTo>
                  <a:pt x="7568711" y="83053"/>
                  <a:pt x="8380534" y="-99347"/>
                  <a:pt x="8379069" y="88914"/>
                </a:cubicBezTo>
                <a:cubicBezTo>
                  <a:pt x="8377604" y="277175"/>
                  <a:pt x="7559918" y="1024358"/>
                  <a:pt x="6479930" y="1130558"/>
                </a:cubicBezTo>
                <a:lnTo>
                  <a:pt x="0" y="1130558"/>
                </a:lnTo>
                <a:lnTo>
                  <a:pt x="0" y="9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GAME PLAY</a:t>
            </a:r>
            <a:endParaRPr lang="ja-JP" altLang="en-US" sz="8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552450" y="1264388"/>
            <a:ext cx="11125200" cy="4845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66751" y="1441449"/>
            <a:ext cx="10896598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自分を強化して最深部のボスを倒せ。</a:t>
            </a:r>
            <a:endParaRPr lang="en-US" altLang="ja-JP" sz="32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45882" y="2105505"/>
            <a:ext cx="458225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ステージをクリアする</a:t>
            </a:r>
            <a:endParaRPr lang="en-US" altLang="ja-JP" sz="24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345709" y="5528402"/>
            <a:ext cx="5217640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スキル強化</a:t>
            </a:r>
            <a:r>
              <a:rPr lang="en-US" altLang="ja-JP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左</a:t>
            </a:r>
            <a:r>
              <a:rPr lang="en-US" altLang="ja-JP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)</a:t>
            </a:r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ja-JP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&amp; </a:t>
            </a:r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アイテム</a:t>
            </a:r>
            <a:r>
              <a:rPr lang="en-US" altLang="ja-JP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右</a:t>
            </a:r>
            <a:r>
              <a:rPr lang="en-US" altLang="ja-JP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2" y="2720460"/>
            <a:ext cx="4547087" cy="2428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" name="テキスト ボックス 28"/>
          <p:cNvSpPr txBox="1"/>
          <p:nvPr/>
        </p:nvSpPr>
        <p:spPr>
          <a:xfrm>
            <a:off x="552450" y="5176187"/>
            <a:ext cx="5226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ステージは合計</a:t>
            </a:r>
            <a:r>
              <a:rPr lang="en-US" altLang="ja-JP" sz="1600" dirty="0" smtClean="0">
                <a:solidFill>
                  <a:schemeClr val="bg1"/>
                </a:solidFill>
              </a:rPr>
              <a:t>4</a:t>
            </a:r>
            <a:r>
              <a:rPr lang="ja-JP" altLang="en-US" sz="1600" dirty="0" smtClean="0">
                <a:solidFill>
                  <a:schemeClr val="bg1"/>
                </a:solidFill>
              </a:rPr>
              <a:t>つ存在する。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ja-JP" sz="1600" b="1" dirty="0" smtClean="0">
                <a:solidFill>
                  <a:schemeClr val="bg1"/>
                </a:solidFill>
              </a:rPr>
              <a:t>3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ステージをクリアすると、ボスステージに挑戦できる</a:t>
            </a:r>
            <a:endParaRPr kumimoji="1" lang="en-US" altLang="ja-JP" sz="1600" b="1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ボスステージをクリアすることがこのゲームの目標。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368126" y="2105505"/>
            <a:ext cx="4903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エネミーからのランダムドロップのアイテム、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ステージボスを倒した際に得られるスキル強化。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600" b="1" dirty="0" smtClean="0">
                <a:solidFill>
                  <a:schemeClr val="bg1"/>
                </a:solidFill>
              </a:rPr>
              <a:t>２種の方法でプレイヤーを強化することができる。</a:t>
            </a:r>
            <a:endParaRPr kumimoji="1" lang="ja-JP" altLang="en-US" sz="1600" b="1" dirty="0">
              <a:solidFill>
                <a:schemeClr val="bg1"/>
              </a:solidFill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59" y="2877376"/>
            <a:ext cx="4475839" cy="25176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614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和風背景素材」の写真素材 | 146,970件の無料イラスト画像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35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5612253" y="0"/>
            <a:ext cx="7628792" cy="413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0" y="6444762"/>
            <a:ext cx="12191999" cy="4132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0" y="0"/>
            <a:ext cx="10515600" cy="1089031"/>
          </a:xfrm>
          <a:custGeom>
            <a:avLst/>
            <a:gdLst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88722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79930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8370279"/>
              <a:gd name="connsiteY0" fmla="*/ 0 h 1129567"/>
              <a:gd name="connsiteX1" fmla="*/ 6488722 w 8370279"/>
              <a:gd name="connsiteY1" fmla="*/ 0 h 1129567"/>
              <a:gd name="connsiteX2" fmla="*/ 8370277 w 8370279"/>
              <a:gd name="connsiteY2" fmla="*/ 492369 h 1129567"/>
              <a:gd name="connsiteX3" fmla="*/ 6479930 w 8370279"/>
              <a:gd name="connsiteY3" fmla="*/ 1129567 h 1129567"/>
              <a:gd name="connsiteX4" fmla="*/ 0 w 8370279"/>
              <a:gd name="connsiteY4" fmla="*/ 1129567 h 1129567"/>
              <a:gd name="connsiteX5" fmla="*/ 0 w 8370279"/>
              <a:gd name="connsiteY5" fmla="*/ 0 h 1129567"/>
              <a:gd name="connsiteX0" fmla="*/ 0 w 8379070"/>
              <a:gd name="connsiteY0" fmla="*/ 991 h 1130558"/>
              <a:gd name="connsiteX1" fmla="*/ 6488722 w 8379070"/>
              <a:gd name="connsiteY1" fmla="*/ 991 h 1130558"/>
              <a:gd name="connsiteX2" fmla="*/ 8379069 w 8379070"/>
              <a:gd name="connsiteY2" fmla="*/ 88914 h 1130558"/>
              <a:gd name="connsiteX3" fmla="*/ 6479930 w 8379070"/>
              <a:gd name="connsiteY3" fmla="*/ 1130558 h 1130558"/>
              <a:gd name="connsiteX4" fmla="*/ 0 w 8379070"/>
              <a:gd name="connsiteY4" fmla="*/ 1130558 h 1130558"/>
              <a:gd name="connsiteX5" fmla="*/ 0 w 8379070"/>
              <a:gd name="connsiteY5" fmla="*/ 991 h 113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9070" h="1130558">
                <a:moveTo>
                  <a:pt x="0" y="991"/>
                </a:moveTo>
                <a:lnTo>
                  <a:pt x="6488722" y="991"/>
                </a:lnTo>
                <a:cubicBezTo>
                  <a:pt x="7568711" y="83053"/>
                  <a:pt x="8380534" y="-99347"/>
                  <a:pt x="8379069" y="88914"/>
                </a:cubicBezTo>
                <a:cubicBezTo>
                  <a:pt x="8377604" y="277175"/>
                  <a:pt x="7559918" y="1024358"/>
                  <a:pt x="6479930" y="1130558"/>
                </a:cubicBezTo>
                <a:lnTo>
                  <a:pt x="0" y="1130558"/>
                </a:lnTo>
                <a:lnTo>
                  <a:pt x="0" y="9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SCENE</a:t>
            </a:r>
            <a:endParaRPr lang="ja-JP" altLang="en-US" sz="8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52450" y="1264388"/>
            <a:ext cx="11125200" cy="4845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66751" y="1441449"/>
            <a:ext cx="10896598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ステージを進んで最後のステージを目指せ</a:t>
            </a:r>
            <a:endParaRPr lang="en-US" altLang="ja-JP" sz="32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959465" y="2597231"/>
            <a:ext cx="2867024" cy="1787284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800" b="1" dirty="0" smtClean="0">
                <a:solidFill>
                  <a:schemeClr val="bg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ステージ</a:t>
            </a:r>
            <a:endParaRPr kumimoji="1" lang="ja-JP" altLang="en-US" sz="4800" b="1" dirty="0">
              <a:solidFill>
                <a:schemeClr val="bg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3" name="ストライプ矢印 12"/>
          <p:cNvSpPr/>
          <p:nvPr/>
        </p:nvSpPr>
        <p:spPr>
          <a:xfrm>
            <a:off x="3872649" y="2967972"/>
            <a:ext cx="762729" cy="934112"/>
          </a:xfrm>
          <a:prstGeom prst="stripedRightArrow">
            <a:avLst>
              <a:gd name="adj1" fmla="val 50000"/>
              <a:gd name="adj2" fmla="val 481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681538" y="2597231"/>
            <a:ext cx="2867024" cy="1787284"/>
          </a:xfrm>
          <a:prstGeom prst="rect">
            <a:avLst/>
          </a:prstGeom>
          <a:solidFill>
            <a:schemeClr val="accent6">
              <a:alpha val="67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b="1" dirty="0" smtClean="0">
                <a:solidFill>
                  <a:schemeClr val="bg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ショップ</a:t>
            </a:r>
            <a:endParaRPr lang="en-US" altLang="ja-JP" sz="4800" b="1" dirty="0" smtClean="0">
              <a:solidFill>
                <a:schemeClr val="bg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pPr algn="ctr"/>
            <a:r>
              <a:rPr kumimoji="1" lang="en-US" altLang="ja-JP" sz="4800" b="1" dirty="0" smtClean="0">
                <a:solidFill>
                  <a:schemeClr val="bg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(</a:t>
            </a:r>
            <a:r>
              <a:rPr kumimoji="1" lang="ja-JP" altLang="en-US" sz="4800" b="1" dirty="0" smtClean="0">
                <a:solidFill>
                  <a:schemeClr val="bg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休憩</a:t>
            </a:r>
            <a:r>
              <a:rPr kumimoji="1" lang="en-US" altLang="ja-JP" sz="4800" b="1" dirty="0" smtClean="0">
                <a:solidFill>
                  <a:schemeClr val="bg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)</a:t>
            </a:r>
            <a:endParaRPr kumimoji="1" lang="ja-JP" altLang="en-US" sz="4800" b="1" dirty="0">
              <a:solidFill>
                <a:schemeClr val="bg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5" name="ストライプ矢印 14"/>
          <p:cNvSpPr/>
          <p:nvPr/>
        </p:nvSpPr>
        <p:spPr>
          <a:xfrm>
            <a:off x="7666892" y="3028206"/>
            <a:ext cx="762729" cy="934112"/>
          </a:xfrm>
          <a:prstGeom prst="stripedRightArrow">
            <a:avLst>
              <a:gd name="adj1" fmla="val 50000"/>
              <a:gd name="adj2" fmla="val 4814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547951" y="2597231"/>
            <a:ext cx="2867024" cy="1787284"/>
          </a:xfrm>
          <a:prstGeom prst="rect">
            <a:avLst/>
          </a:prstGeom>
          <a:solidFill>
            <a:srgbClr val="FF0000">
              <a:alpha val="67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800" b="1" dirty="0" smtClean="0">
                <a:solidFill>
                  <a:schemeClr val="bg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ボス</a:t>
            </a:r>
            <a:endParaRPr kumimoji="1" lang="en-US" altLang="ja-JP" sz="4800" b="1" dirty="0" smtClean="0">
              <a:solidFill>
                <a:schemeClr val="bg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  <a:p>
            <a:pPr algn="ctr"/>
            <a:r>
              <a:rPr kumimoji="1" lang="ja-JP" altLang="en-US" sz="4800" b="1" dirty="0" smtClean="0">
                <a:solidFill>
                  <a:schemeClr val="bg1"/>
                </a:solidFill>
                <a:latin typeface="07ラノベPOP" panose="02000800000000000000" pitchFamily="50" charset="-128"/>
                <a:ea typeface="07ラノベPOP" panose="02000800000000000000" pitchFamily="50" charset="-128"/>
              </a:rPr>
              <a:t>ステージ</a:t>
            </a:r>
            <a:endParaRPr kumimoji="1" lang="ja-JP" altLang="en-US" sz="4800" b="1" dirty="0">
              <a:solidFill>
                <a:schemeClr val="bg1"/>
              </a:solidFill>
              <a:latin typeface="07ラノベPOP" panose="02000800000000000000" pitchFamily="50" charset="-128"/>
              <a:ea typeface="07ラノベPOP" panose="02000800000000000000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 bwMode="hidden">
          <a:xfrm>
            <a:off x="821530" y="4601124"/>
            <a:ext cx="3071813" cy="132343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ステージにはテレポーターが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設置されており、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テレポーターを起動すると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ボスが出現、それを倒すと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次ステージに移動する。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169568" y="4615137"/>
            <a:ext cx="3852862" cy="83099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ショップではステージ中に得た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ゴールドを使ってアイテムを購入できる。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その他なんか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264770" y="4587228"/>
            <a:ext cx="3298579" cy="132343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chemeClr val="bg1"/>
                </a:solidFill>
                <a:latin typeface="+mj-lt"/>
              </a:rPr>
              <a:t>3</a:t>
            </a:r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ステージ目をクリアしたら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ボスステージを選択できる。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ボスを倒せばゲームクリア。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より高い難易度を求めるなら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ja-JP" sz="1600" dirty="0" smtClean="0">
                <a:solidFill>
                  <a:schemeClr val="bg1"/>
                </a:solidFill>
                <a:latin typeface="+mj-lt"/>
              </a:rPr>
              <a:t>3</a:t>
            </a:r>
            <a:r>
              <a:rPr lang="ja-JP" altLang="en-US" sz="1600" dirty="0" smtClean="0">
                <a:solidFill>
                  <a:schemeClr val="bg1"/>
                </a:solidFill>
                <a:latin typeface="+mj-lt"/>
              </a:rPr>
              <a:t>ステージ目で周回も選択できる。</a:t>
            </a:r>
            <a:endParaRPr lang="en-US" altLang="ja-JP" sz="16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44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和風背景素材」の写真素材 | 146,970件の無料イラスト画像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35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612253" y="0"/>
            <a:ext cx="7628792" cy="413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0" y="6444762"/>
            <a:ext cx="12191999" cy="4132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0" y="0"/>
            <a:ext cx="10515600" cy="1089031"/>
          </a:xfrm>
          <a:custGeom>
            <a:avLst/>
            <a:gdLst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88722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79930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8370279"/>
              <a:gd name="connsiteY0" fmla="*/ 0 h 1129567"/>
              <a:gd name="connsiteX1" fmla="*/ 6488722 w 8370279"/>
              <a:gd name="connsiteY1" fmla="*/ 0 h 1129567"/>
              <a:gd name="connsiteX2" fmla="*/ 8370277 w 8370279"/>
              <a:gd name="connsiteY2" fmla="*/ 492369 h 1129567"/>
              <a:gd name="connsiteX3" fmla="*/ 6479930 w 8370279"/>
              <a:gd name="connsiteY3" fmla="*/ 1129567 h 1129567"/>
              <a:gd name="connsiteX4" fmla="*/ 0 w 8370279"/>
              <a:gd name="connsiteY4" fmla="*/ 1129567 h 1129567"/>
              <a:gd name="connsiteX5" fmla="*/ 0 w 8370279"/>
              <a:gd name="connsiteY5" fmla="*/ 0 h 1129567"/>
              <a:gd name="connsiteX0" fmla="*/ 0 w 8379070"/>
              <a:gd name="connsiteY0" fmla="*/ 991 h 1130558"/>
              <a:gd name="connsiteX1" fmla="*/ 6488722 w 8379070"/>
              <a:gd name="connsiteY1" fmla="*/ 991 h 1130558"/>
              <a:gd name="connsiteX2" fmla="*/ 8379069 w 8379070"/>
              <a:gd name="connsiteY2" fmla="*/ 88914 h 1130558"/>
              <a:gd name="connsiteX3" fmla="*/ 6479930 w 8379070"/>
              <a:gd name="connsiteY3" fmla="*/ 1130558 h 1130558"/>
              <a:gd name="connsiteX4" fmla="*/ 0 w 8379070"/>
              <a:gd name="connsiteY4" fmla="*/ 1130558 h 1130558"/>
              <a:gd name="connsiteX5" fmla="*/ 0 w 8379070"/>
              <a:gd name="connsiteY5" fmla="*/ 991 h 113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9070" h="1130558">
                <a:moveTo>
                  <a:pt x="0" y="991"/>
                </a:moveTo>
                <a:lnTo>
                  <a:pt x="6488722" y="991"/>
                </a:lnTo>
                <a:cubicBezTo>
                  <a:pt x="7568711" y="83053"/>
                  <a:pt x="8380534" y="-99347"/>
                  <a:pt x="8379069" y="88914"/>
                </a:cubicBezTo>
                <a:cubicBezTo>
                  <a:pt x="8377604" y="277175"/>
                  <a:pt x="7559918" y="1024358"/>
                  <a:pt x="6479930" y="1130558"/>
                </a:cubicBezTo>
                <a:lnTo>
                  <a:pt x="0" y="1130558"/>
                </a:lnTo>
                <a:lnTo>
                  <a:pt x="0" y="9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STAGE SYSTEM</a:t>
            </a:r>
            <a:endParaRPr lang="ja-JP" altLang="en-US" sz="8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99922" y="1264388"/>
            <a:ext cx="11125200" cy="4845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758" y="2062854"/>
            <a:ext cx="4579435" cy="25759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テキスト ボックス 9"/>
          <p:cNvSpPr txBox="1"/>
          <p:nvPr/>
        </p:nvSpPr>
        <p:spPr>
          <a:xfrm>
            <a:off x="6657277" y="1425832"/>
            <a:ext cx="490961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テレポーターとボス</a:t>
            </a:r>
            <a:endParaRPr lang="en-US" altLang="ja-JP" sz="24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025991" y="4729366"/>
            <a:ext cx="4801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ステージ</a:t>
            </a:r>
            <a:r>
              <a:rPr lang="ja-JP" altLang="en-US" sz="2000" b="1" dirty="0" smtClean="0">
                <a:solidFill>
                  <a:schemeClr val="bg1"/>
                </a:solidFill>
              </a:rPr>
              <a:t>毎に門のようなものがあり、</a:t>
            </a:r>
            <a:endParaRPr lang="en-US" altLang="ja-JP" sz="20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000" b="1" dirty="0">
                <a:solidFill>
                  <a:schemeClr val="bg1"/>
                </a:solidFill>
              </a:rPr>
              <a:t>これ</a:t>
            </a:r>
            <a:r>
              <a:rPr kumimoji="1" lang="ja-JP" altLang="en-US" sz="2000" b="1" dirty="0" smtClean="0">
                <a:solidFill>
                  <a:schemeClr val="bg1"/>
                </a:solidFill>
              </a:rPr>
              <a:t>を起動するこ</a:t>
            </a:r>
            <a:r>
              <a:rPr lang="ja-JP" altLang="en-US" sz="2000" b="1" dirty="0">
                <a:solidFill>
                  <a:schemeClr val="bg1"/>
                </a:solidFill>
              </a:rPr>
              <a:t>と</a:t>
            </a:r>
            <a:r>
              <a:rPr lang="ja-JP" altLang="en-US" sz="2000" b="1" dirty="0" smtClean="0">
                <a:solidFill>
                  <a:schemeClr val="bg1"/>
                </a:solidFill>
              </a:rPr>
              <a:t>でボスが出現する。</a:t>
            </a:r>
            <a:endParaRPr kumimoji="1" lang="ja-JP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923808" y="5354511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schemeClr val="bg1"/>
                </a:solidFill>
              </a:rPr>
              <a:t>出現したボスを倒すことで、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000" b="1" dirty="0" smtClean="0">
                <a:solidFill>
                  <a:schemeClr val="bg1"/>
                </a:solidFill>
              </a:rPr>
              <a:t>休憩ステージに移動して報酬を受け取る</a:t>
            </a:r>
            <a:endParaRPr kumimoji="1" lang="en-US" altLang="ja-JP" sz="2000" b="1" dirty="0" smtClean="0">
              <a:solidFill>
                <a:schemeClr val="bg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89738" y="1389883"/>
            <a:ext cx="4909617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ステージと難易度</a:t>
            </a:r>
            <a:endParaRPr lang="en-US" altLang="ja-JP" sz="24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02950" y="2060294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schemeClr val="bg1"/>
                </a:solidFill>
              </a:rPr>
              <a:t>ステージ中は次々と敵が出現し襲ってくる。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algn="ctr"/>
            <a:endParaRPr kumimoji="1" lang="en-US" altLang="ja-JP" sz="2000" b="1" dirty="0" smtClean="0">
              <a:solidFill>
                <a:schemeClr val="bg1"/>
              </a:solidFill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889738" y="2926987"/>
            <a:ext cx="4801314" cy="602166"/>
            <a:chOff x="998041" y="2397512"/>
            <a:chExt cx="4801314" cy="602166"/>
          </a:xfrm>
        </p:grpSpPr>
        <p:sp>
          <p:nvSpPr>
            <p:cNvPr id="18" name="正方形/長方形 17"/>
            <p:cNvSpPr/>
            <p:nvPr/>
          </p:nvSpPr>
          <p:spPr>
            <a:xfrm>
              <a:off x="998041" y="2397512"/>
              <a:ext cx="1282390" cy="602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 dirty="0" smtClean="0"/>
                <a:t>易</a:t>
              </a:r>
              <a:endParaRPr kumimoji="1" lang="ja-JP" altLang="en-US" b="1" dirty="0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2286001" y="2397512"/>
              <a:ext cx="1282390" cy="6021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 dirty="0" smtClean="0"/>
                <a:t>普</a:t>
              </a:r>
              <a:endParaRPr kumimoji="1" lang="ja-JP" altLang="en-US" b="1" dirty="0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3568391" y="2397512"/>
              <a:ext cx="1282390" cy="60216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dirty="0" smtClean="0"/>
                <a:t>難</a:t>
              </a:r>
              <a:endParaRPr kumimoji="1" lang="ja-JP" altLang="en-US" b="1" dirty="0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4850781" y="2397512"/>
              <a:ext cx="948574" cy="60216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b="1" dirty="0" smtClean="0"/>
                <a:t>獄</a:t>
              </a:r>
              <a:endParaRPr kumimoji="1" lang="ja-JP" altLang="en-US" b="1" dirty="0"/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781724" y="4453146"/>
            <a:ext cx="5314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>
                <a:solidFill>
                  <a:schemeClr val="bg1"/>
                </a:solidFill>
              </a:rPr>
              <a:t>ステージ中は次々と敵が出現し襲ってくる。</a:t>
            </a:r>
            <a:endParaRPr lang="en-US" altLang="ja-JP" sz="2000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000" b="1" dirty="0" smtClean="0">
                <a:solidFill>
                  <a:schemeClr val="bg1"/>
                </a:solidFill>
              </a:rPr>
              <a:t>ゲーム中の時間に応じて、</a:t>
            </a:r>
            <a:endParaRPr kumimoji="1" lang="en-US" altLang="ja-JP" sz="2000" b="1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2000" b="1" dirty="0" smtClean="0">
                <a:solidFill>
                  <a:schemeClr val="bg1"/>
                </a:solidFill>
              </a:rPr>
              <a:t>敵の強さがどんどん強くなっていく。</a:t>
            </a:r>
            <a:endParaRPr kumimoji="1" lang="en-US" altLang="ja-JP" sz="2000" b="1" dirty="0" smtClean="0">
              <a:solidFill>
                <a:schemeClr val="bg1"/>
              </a:solidFill>
            </a:endParaRPr>
          </a:p>
        </p:txBody>
      </p:sp>
      <p:sp>
        <p:nvSpPr>
          <p:cNvPr id="24" name="右矢印 23"/>
          <p:cNvSpPr/>
          <p:nvPr/>
        </p:nvSpPr>
        <p:spPr>
          <a:xfrm>
            <a:off x="889738" y="3634620"/>
            <a:ext cx="4801314" cy="30602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004749" y="392290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chemeClr val="bg1"/>
                </a:solidFill>
              </a:rPr>
              <a:t>簡単</a:t>
            </a:r>
            <a:endParaRPr kumimoji="1" lang="en-US" altLang="ja-JP" sz="2000" b="1" dirty="0" smtClean="0">
              <a:solidFill>
                <a:schemeClr val="bg1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827230" y="393177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chemeClr val="bg1"/>
                </a:solidFill>
              </a:rPr>
              <a:t>難しい</a:t>
            </a:r>
            <a:endParaRPr kumimoji="1" lang="en-US" altLang="ja-JP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0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和風背景素材」の写真素材 | 146,970件の無料イラスト画像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35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99922" y="1264388"/>
            <a:ext cx="11125200" cy="4845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4356"/>
          </a:xfrm>
        </p:spPr>
        <p:txBody>
          <a:bodyPr/>
          <a:lstStyle/>
          <a:p>
            <a:r>
              <a:rPr lang="ja-JP" altLang="en-US" dirty="0" smtClean="0"/>
              <a:t>アイテムドロップシステム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5612253" y="-1"/>
            <a:ext cx="7628792" cy="413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0" y="6444762"/>
            <a:ext cx="12191999" cy="4132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0" y="0"/>
            <a:ext cx="10515600" cy="1089031"/>
          </a:xfrm>
          <a:custGeom>
            <a:avLst/>
            <a:gdLst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88722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79930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8370279"/>
              <a:gd name="connsiteY0" fmla="*/ 0 h 1129567"/>
              <a:gd name="connsiteX1" fmla="*/ 6488722 w 8370279"/>
              <a:gd name="connsiteY1" fmla="*/ 0 h 1129567"/>
              <a:gd name="connsiteX2" fmla="*/ 8370277 w 8370279"/>
              <a:gd name="connsiteY2" fmla="*/ 492369 h 1129567"/>
              <a:gd name="connsiteX3" fmla="*/ 6479930 w 8370279"/>
              <a:gd name="connsiteY3" fmla="*/ 1129567 h 1129567"/>
              <a:gd name="connsiteX4" fmla="*/ 0 w 8370279"/>
              <a:gd name="connsiteY4" fmla="*/ 1129567 h 1129567"/>
              <a:gd name="connsiteX5" fmla="*/ 0 w 8370279"/>
              <a:gd name="connsiteY5" fmla="*/ 0 h 1129567"/>
              <a:gd name="connsiteX0" fmla="*/ 0 w 8379070"/>
              <a:gd name="connsiteY0" fmla="*/ 991 h 1130558"/>
              <a:gd name="connsiteX1" fmla="*/ 6488722 w 8379070"/>
              <a:gd name="connsiteY1" fmla="*/ 991 h 1130558"/>
              <a:gd name="connsiteX2" fmla="*/ 8379069 w 8379070"/>
              <a:gd name="connsiteY2" fmla="*/ 88914 h 1130558"/>
              <a:gd name="connsiteX3" fmla="*/ 6479930 w 8379070"/>
              <a:gd name="connsiteY3" fmla="*/ 1130558 h 1130558"/>
              <a:gd name="connsiteX4" fmla="*/ 0 w 8379070"/>
              <a:gd name="connsiteY4" fmla="*/ 1130558 h 1130558"/>
              <a:gd name="connsiteX5" fmla="*/ 0 w 8379070"/>
              <a:gd name="connsiteY5" fmla="*/ 991 h 113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9070" h="1130558">
                <a:moveTo>
                  <a:pt x="0" y="991"/>
                </a:moveTo>
                <a:lnTo>
                  <a:pt x="6488722" y="991"/>
                </a:lnTo>
                <a:cubicBezTo>
                  <a:pt x="7568711" y="83053"/>
                  <a:pt x="8380534" y="-99347"/>
                  <a:pt x="8379069" y="88914"/>
                </a:cubicBezTo>
                <a:cubicBezTo>
                  <a:pt x="8377604" y="277175"/>
                  <a:pt x="7559918" y="1024358"/>
                  <a:pt x="6479930" y="1130558"/>
                </a:cubicBezTo>
                <a:lnTo>
                  <a:pt x="0" y="1130558"/>
                </a:lnTo>
                <a:lnTo>
                  <a:pt x="0" y="9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CHARA SYSTEM</a:t>
            </a:r>
            <a:endParaRPr lang="ja-JP" altLang="en-US" sz="8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91626" y="1379063"/>
            <a:ext cx="547089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キャラクターの仕様</a:t>
            </a:r>
            <a:endParaRPr lang="en-US" altLang="ja-JP" sz="24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86525" y="4886689"/>
            <a:ext cx="5109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chemeClr val="bg1"/>
                </a:solidFill>
              </a:rPr>
              <a:t>キャラクターごとにメイン武器とスキルが</a:t>
            </a:r>
            <a:r>
              <a:rPr lang="en-US" altLang="ja-JP" sz="1600" b="1" dirty="0" smtClean="0">
                <a:solidFill>
                  <a:schemeClr val="bg1"/>
                </a:solidFill>
              </a:rPr>
              <a:t>3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つある。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メイン武器は通常攻撃で使用し、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dirty="0">
                <a:solidFill>
                  <a:schemeClr val="bg1"/>
                </a:solidFill>
              </a:rPr>
              <a:t>スキル</a:t>
            </a:r>
            <a:r>
              <a:rPr lang="ja-JP" altLang="en-US" sz="1600" dirty="0" smtClean="0">
                <a:solidFill>
                  <a:schemeClr val="bg1"/>
                </a:solidFill>
              </a:rPr>
              <a:t>はリキャストがあるが強力な性能をしている。</a:t>
            </a:r>
            <a:endParaRPr lang="en-US" altLang="ja-JP" sz="1600" dirty="0" smtClean="0">
              <a:solidFill>
                <a:schemeClr val="bg1"/>
              </a:solidFill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5" y="1955403"/>
            <a:ext cx="4998128" cy="28114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テキスト ボックス 19"/>
          <p:cNvSpPr txBox="1"/>
          <p:nvPr/>
        </p:nvSpPr>
        <p:spPr>
          <a:xfrm>
            <a:off x="6297312" y="5486853"/>
            <a:ext cx="5245548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キャラクター選択</a:t>
            </a:r>
            <a:endParaRPr lang="en-US" altLang="ja-JP" sz="24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270618" y="1379063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chemeClr val="bg1"/>
                </a:solidFill>
              </a:rPr>
              <a:t>キャラクターは</a:t>
            </a:r>
            <a:r>
              <a:rPr lang="en-US" altLang="ja-JP" sz="1600" b="1" dirty="0" smtClean="0">
                <a:solidFill>
                  <a:schemeClr val="bg1"/>
                </a:solidFill>
              </a:rPr>
              <a:t>4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キャラいて、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b="1" dirty="0">
                <a:solidFill>
                  <a:schemeClr val="bg1"/>
                </a:solidFill>
              </a:rPr>
              <a:t>それぞれ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が特徴的な能力を持っている。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↓はイメージ</a:t>
            </a:r>
            <a:endParaRPr lang="en-US" altLang="ja-JP" sz="1600" dirty="0" smtClean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870" y="2299212"/>
            <a:ext cx="5214989" cy="2935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8528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和風背景素材」の写真素材 | 146,970件の無料イラスト画像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35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5612253" y="0"/>
            <a:ext cx="7628792" cy="413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0" y="6444762"/>
            <a:ext cx="12191999" cy="4132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0" y="0"/>
            <a:ext cx="10515600" cy="1089031"/>
          </a:xfrm>
          <a:custGeom>
            <a:avLst/>
            <a:gdLst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88722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79930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8370279"/>
              <a:gd name="connsiteY0" fmla="*/ 0 h 1129567"/>
              <a:gd name="connsiteX1" fmla="*/ 6488722 w 8370279"/>
              <a:gd name="connsiteY1" fmla="*/ 0 h 1129567"/>
              <a:gd name="connsiteX2" fmla="*/ 8370277 w 8370279"/>
              <a:gd name="connsiteY2" fmla="*/ 492369 h 1129567"/>
              <a:gd name="connsiteX3" fmla="*/ 6479930 w 8370279"/>
              <a:gd name="connsiteY3" fmla="*/ 1129567 h 1129567"/>
              <a:gd name="connsiteX4" fmla="*/ 0 w 8370279"/>
              <a:gd name="connsiteY4" fmla="*/ 1129567 h 1129567"/>
              <a:gd name="connsiteX5" fmla="*/ 0 w 8370279"/>
              <a:gd name="connsiteY5" fmla="*/ 0 h 1129567"/>
              <a:gd name="connsiteX0" fmla="*/ 0 w 8379070"/>
              <a:gd name="connsiteY0" fmla="*/ 991 h 1130558"/>
              <a:gd name="connsiteX1" fmla="*/ 6488722 w 8379070"/>
              <a:gd name="connsiteY1" fmla="*/ 991 h 1130558"/>
              <a:gd name="connsiteX2" fmla="*/ 8379069 w 8379070"/>
              <a:gd name="connsiteY2" fmla="*/ 88914 h 1130558"/>
              <a:gd name="connsiteX3" fmla="*/ 6479930 w 8379070"/>
              <a:gd name="connsiteY3" fmla="*/ 1130558 h 1130558"/>
              <a:gd name="connsiteX4" fmla="*/ 0 w 8379070"/>
              <a:gd name="connsiteY4" fmla="*/ 1130558 h 1130558"/>
              <a:gd name="connsiteX5" fmla="*/ 0 w 8379070"/>
              <a:gd name="connsiteY5" fmla="*/ 991 h 113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9070" h="1130558">
                <a:moveTo>
                  <a:pt x="0" y="991"/>
                </a:moveTo>
                <a:lnTo>
                  <a:pt x="6488722" y="991"/>
                </a:lnTo>
                <a:cubicBezTo>
                  <a:pt x="7568711" y="83053"/>
                  <a:pt x="8380534" y="-99347"/>
                  <a:pt x="8379069" y="88914"/>
                </a:cubicBezTo>
                <a:cubicBezTo>
                  <a:pt x="8377604" y="277175"/>
                  <a:pt x="7559918" y="1024358"/>
                  <a:pt x="6479930" y="1130558"/>
                </a:cubicBezTo>
                <a:lnTo>
                  <a:pt x="0" y="1130558"/>
                </a:lnTo>
                <a:lnTo>
                  <a:pt x="0" y="9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SKILL SYSTEM</a:t>
            </a:r>
            <a:endParaRPr lang="ja-JP" altLang="en-US" sz="8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52450" y="1264388"/>
            <a:ext cx="11125200" cy="4845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095999" y="5538135"/>
            <a:ext cx="547089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スキルツリー</a:t>
            </a:r>
            <a:endParaRPr lang="en-US" altLang="ja-JP" sz="24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77" y="3194996"/>
            <a:ext cx="4844480" cy="27250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テキスト ボックス 17"/>
          <p:cNvSpPr txBox="1"/>
          <p:nvPr/>
        </p:nvSpPr>
        <p:spPr>
          <a:xfrm>
            <a:off x="667087" y="2030100"/>
            <a:ext cx="53142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chemeClr val="bg1"/>
                </a:solidFill>
              </a:rPr>
              <a:t>ステージごとのボスを倒すとランダムな選択肢の中から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b="1" dirty="0" smtClean="0">
                <a:solidFill>
                  <a:schemeClr val="bg1"/>
                </a:solidFill>
              </a:rPr>
              <a:t>レベルアップするスキルを選択できる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スキルレベルを上げると、純粋に火力を上げたり、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スキルに特殊な効果をつけることができる。</a:t>
            </a:r>
            <a:endParaRPr lang="en-US" altLang="ja-JP" sz="1600" dirty="0" smtClean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91626" y="1379063"/>
            <a:ext cx="547089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スキルレベル</a:t>
            </a:r>
            <a:endParaRPr lang="en-US" altLang="ja-JP" sz="24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506892" y="1368180"/>
            <a:ext cx="49039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chemeClr val="bg1"/>
                </a:solidFill>
              </a:rPr>
              <a:t>レベルアップには方向性があり、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b="1" dirty="0" smtClean="0">
                <a:solidFill>
                  <a:schemeClr val="bg1"/>
                </a:solidFill>
              </a:rPr>
              <a:t>最初に選んだ方向でしか今後レベルアップできない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dirty="0" smtClean="0">
                <a:solidFill>
                  <a:schemeClr val="bg1"/>
                </a:solidFill>
              </a:rPr>
              <a:t>最初に選ぶスキルでその周回のプレイの方向性が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1600" dirty="0">
                <a:solidFill>
                  <a:schemeClr val="bg1"/>
                </a:solidFill>
              </a:rPr>
              <a:t>決まる</a:t>
            </a:r>
            <a:r>
              <a:rPr lang="ja-JP" altLang="en-US" sz="1600" dirty="0" smtClean="0">
                <a:solidFill>
                  <a:schemeClr val="bg1"/>
                </a:solidFill>
              </a:rPr>
              <a:t>といってもいいかもしれない。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/>
            <a:endParaRPr lang="en-US" altLang="ja-JP" sz="1600" dirty="0" smtClean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807" y="2374534"/>
            <a:ext cx="5539397" cy="3115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8496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和風背景素材」の写真素材 | 146,970件の無料イラスト画像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35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/>
          <p:cNvSpPr/>
          <p:nvPr/>
        </p:nvSpPr>
        <p:spPr>
          <a:xfrm>
            <a:off x="552450" y="1264388"/>
            <a:ext cx="11125200" cy="4845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4356"/>
          </a:xfrm>
        </p:spPr>
        <p:txBody>
          <a:bodyPr/>
          <a:lstStyle/>
          <a:p>
            <a:r>
              <a:rPr lang="ja-JP" altLang="en-US" dirty="0" smtClean="0"/>
              <a:t>アイテムドロップシステム</a:t>
            </a:r>
            <a:endParaRPr kumimoji="1" lang="ja-JP" altLang="en-US" dirty="0"/>
          </a:p>
        </p:txBody>
      </p:sp>
      <p:sp>
        <p:nvSpPr>
          <p:cNvPr id="6" name="右矢印 5"/>
          <p:cNvSpPr/>
          <p:nvPr/>
        </p:nvSpPr>
        <p:spPr>
          <a:xfrm>
            <a:off x="5566984" y="2381741"/>
            <a:ext cx="441544" cy="1066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29398" y="3850060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次々と発生するエネミーを倒すことでたまにアイテムをドロップする。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612253" y="-1"/>
            <a:ext cx="7628792" cy="413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0" y="6444762"/>
            <a:ext cx="12191999" cy="4132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タイトル 1"/>
          <p:cNvSpPr txBox="1">
            <a:spLocks/>
          </p:cNvSpPr>
          <p:nvPr/>
        </p:nvSpPr>
        <p:spPr>
          <a:xfrm>
            <a:off x="0" y="0"/>
            <a:ext cx="10515600" cy="1089031"/>
          </a:xfrm>
          <a:custGeom>
            <a:avLst/>
            <a:gdLst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88722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79930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8370279"/>
              <a:gd name="connsiteY0" fmla="*/ 0 h 1129567"/>
              <a:gd name="connsiteX1" fmla="*/ 6488722 w 8370279"/>
              <a:gd name="connsiteY1" fmla="*/ 0 h 1129567"/>
              <a:gd name="connsiteX2" fmla="*/ 8370277 w 8370279"/>
              <a:gd name="connsiteY2" fmla="*/ 492369 h 1129567"/>
              <a:gd name="connsiteX3" fmla="*/ 6479930 w 8370279"/>
              <a:gd name="connsiteY3" fmla="*/ 1129567 h 1129567"/>
              <a:gd name="connsiteX4" fmla="*/ 0 w 8370279"/>
              <a:gd name="connsiteY4" fmla="*/ 1129567 h 1129567"/>
              <a:gd name="connsiteX5" fmla="*/ 0 w 8370279"/>
              <a:gd name="connsiteY5" fmla="*/ 0 h 1129567"/>
              <a:gd name="connsiteX0" fmla="*/ 0 w 8379070"/>
              <a:gd name="connsiteY0" fmla="*/ 991 h 1130558"/>
              <a:gd name="connsiteX1" fmla="*/ 6488722 w 8379070"/>
              <a:gd name="connsiteY1" fmla="*/ 991 h 1130558"/>
              <a:gd name="connsiteX2" fmla="*/ 8379069 w 8379070"/>
              <a:gd name="connsiteY2" fmla="*/ 88914 h 1130558"/>
              <a:gd name="connsiteX3" fmla="*/ 6479930 w 8379070"/>
              <a:gd name="connsiteY3" fmla="*/ 1130558 h 1130558"/>
              <a:gd name="connsiteX4" fmla="*/ 0 w 8379070"/>
              <a:gd name="connsiteY4" fmla="*/ 1130558 h 1130558"/>
              <a:gd name="connsiteX5" fmla="*/ 0 w 8379070"/>
              <a:gd name="connsiteY5" fmla="*/ 991 h 113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9070" h="1130558">
                <a:moveTo>
                  <a:pt x="0" y="991"/>
                </a:moveTo>
                <a:lnTo>
                  <a:pt x="6488722" y="991"/>
                </a:lnTo>
                <a:cubicBezTo>
                  <a:pt x="7568711" y="83053"/>
                  <a:pt x="8380534" y="-99347"/>
                  <a:pt x="8379069" y="88914"/>
                </a:cubicBezTo>
                <a:cubicBezTo>
                  <a:pt x="8377604" y="277175"/>
                  <a:pt x="7559918" y="1024358"/>
                  <a:pt x="6479930" y="1130558"/>
                </a:cubicBezTo>
                <a:lnTo>
                  <a:pt x="0" y="1130558"/>
                </a:lnTo>
                <a:lnTo>
                  <a:pt x="0" y="9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ITEM SYSTEM</a:t>
            </a:r>
            <a:endParaRPr lang="ja-JP" altLang="en-US" sz="8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447986" y="1379063"/>
            <a:ext cx="6727053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ln w="12700">
                  <a:solidFill>
                    <a:schemeClr val="accent1">
                      <a:shade val="50000"/>
                      <a:alpha val="97000"/>
                    </a:schemeClr>
                  </a:solidFill>
                </a:ln>
                <a:solidFill>
                  <a:schemeClr val="bg1"/>
                </a:solidFill>
              </a:rPr>
              <a:t>アイテムの仕様</a:t>
            </a:r>
            <a:endParaRPr lang="en-US" altLang="ja-JP" sz="2400" b="1" dirty="0" smtClean="0">
              <a:ln w="12700">
                <a:solidFill>
                  <a:schemeClr val="accent1">
                    <a:shade val="50000"/>
                    <a:alpha val="97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36" y="2016085"/>
            <a:ext cx="3195961" cy="1797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416" y="2016084"/>
            <a:ext cx="3195961" cy="1797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554" y="4266826"/>
            <a:ext cx="6547181" cy="11237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テキスト ボックス 22"/>
          <p:cNvSpPr txBox="1"/>
          <p:nvPr/>
        </p:nvSpPr>
        <p:spPr>
          <a:xfrm>
            <a:off x="3115912" y="5455996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アイテムは同じものを複数回収することができ、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複数重ねて効果を強めることができる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和風背景素材」の写真素材 | 146,970件の無料イラスト画像 |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35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612253" y="0"/>
            <a:ext cx="7628792" cy="4132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0" y="6444762"/>
            <a:ext cx="12191999" cy="4132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0" y="0"/>
            <a:ext cx="10515600" cy="1089031"/>
          </a:xfrm>
          <a:custGeom>
            <a:avLst/>
            <a:gdLst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88722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6488722"/>
              <a:gd name="connsiteY0" fmla="*/ 0 h 1129567"/>
              <a:gd name="connsiteX1" fmla="*/ 6488722 w 6488722"/>
              <a:gd name="connsiteY1" fmla="*/ 0 h 1129567"/>
              <a:gd name="connsiteX2" fmla="*/ 6479930 w 6488722"/>
              <a:gd name="connsiteY2" fmla="*/ 1129567 h 1129567"/>
              <a:gd name="connsiteX3" fmla="*/ 0 w 6488722"/>
              <a:gd name="connsiteY3" fmla="*/ 1129567 h 1129567"/>
              <a:gd name="connsiteX4" fmla="*/ 0 w 6488722"/>
              <a:gd name="connsiteY4" fmla="*/ 0 h 1129567"/>
              <a:gd name="connsiteX0" fmla="*/ 0 w 8370279"/>
              <a:gd name="connsiteY0" fmla="*/ 0 h 1129567"/>
              <a:gd name="connsiteX1" fmla="*/ 6488722 w 8370279"/>
              <a:gd name="connsiteY1" fmla="*/ 0 h 1129567"/>
              <a:gd name="connsiteX2" fmla="*/ 8370277 w 8370279"/>
              <a:gd name="connsiteY2" fmla="*/ 492369 h 1129567"/>
              <a:gd name="connsiteX3" fmla="*/ 6479930 w 8370279"/>
              <a:gd name="connsiteY3" fmla="*/ 1129567 h 1129567"/>
              <a:gd name="connsiteX4" fmla="*/ 0 w 8370279"/>
              <a:gd name="connsiteY4" fmla="*/ 1129567 h 1129567"/>
              <a:gd name="connsiteX5" fmla="*/ 0 w 8370279"/>
              <a:gd name="connsiteY5" fmla="*/ 0 h 1129567"/>
              <a:gd name="connsiteX0" fmla="*/ 0 w 8379070"/>
              <a:gd name="connsiteY0" fmla="*/ 991 h 1130558"/>
              <a:gd name="connsiteX1" fmla="*/ 6488722 w 8379070"/>
              <a:gd name="connsiteY1" fmla="*/ 991 h 1130558"/>
              <a:gd name="connsiteX2" fmla="*/ 8379069 w 8379070"/>
              <a:gd name="connsiteY2" fmla="*/ 88914 h 1130558"/>
              <a:gd name="connsiteX3" fmla="*/ 6479930 w 8379070"/>
              <a:gd name="connsiteY3" fmla="*/ 1130558 h 1130558"/>
              <a:gd name="connsiteX4" fmla="*/ 0 w 8379070"/>
              <a:gd name="connsiteY4" fmla="*/ 1130558 h 1130558"/>
              <a:gd name="connsiteX5" fmla="*/ 0 w 8379070"/>
              <a:gd name="connsiteY5" fmla="*/ 991 h 113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9070" h="1130558">
                <a:moveTo>
                  <a:pt x="0" y="991"/>
                </a:moveTo>
                <a:lnTo>
                  <a:pt x="6488722" y="991"/>
                </a:lnTo>
                <a:cubicBezTo>
                  <a:pt x="7568711" y="83053"/>
                  <a:pt x="8380534" y="-99347"/>
                  <a:pt x="8379069" y="88914"/>
                </a:cubicBezTo>
                <a:cubicBezTo>
                  <a:pt x="8377604" y="277175"/>
                  <a:pt x="7559918" y="1024358"/>
                  <a:pt x="6479930" y="1130558"/>
                </a:cubicBezTo>
                <a:lnTo>
                  <a:pt x="0" y="1130558"/>
                </a:lnTo>
                <a:lnTo>
                  <a:pt x="0" y="99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8000" dirty="0" smtClean="0">
                <a:solidFill>
                  <a:schemeClr val="bg1"/>
                </a:solidFill>
                <a:latin typeface="851ゴチカクット" panose="02000600000000000000" pitchFamily="2" charset="-128"/>
                <a:ea typeface="851ゴチカクット" panose="02000600000000000000" pitchFamily="2" charset="-128"/>
              </a:rPr>
              <a:t> GAME IMAGE</a:t>
            </a:r>
            <a:endParaRPr lang="ja-JP" altLang="en-US" sz="8000" dirty="0">
              <a:solidFill>
                <a:schemeClr val="bg1"/>
              </a:solidFill>
              <a:latin typeface="851ゴチカクット" panose="02000600000000000000" pitchFamily="2" charset="-128"/>
              <a:ea typeface="851ゴチカクット" panose="02000600000000000000" pitchFamily="2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85904" y="1257327"/>
            <a:ext cx="11125200" cy="4845000"/>
          </a:xfrm>
          <a:prstGeom prst="rect">
            <a:avLst/>
          </a:prstGeom>
          <a:solidFill>
            <a:schemeClr val="bg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15" y="1510221"/>
            <a:ext cx="7393259" cy="41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7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622</Words>
  <Application>Microsoft Office PowerPoint</Application>
  <PresentationFormat>ワイド画面</PresentationFormat>
  <Paragraphs>122</Paragraphs>
  <Slides>18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0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07ラノベPOP</vt:lpstr>
      <vt:lpstr>851ゴチカクット</vt:lpstr>
      <vt:lpstr>游ゴシック</vt:lpstr>
      <vt:lpstr>游ゴシック Light</vt:lpstr>
      <vt:lpstr>Arial</vt:lpstr>
      <vt:lpstr>Office テーマ</vt:lpstr>
      <vt:lpstr> LAST SAMURAI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アイテムドロップシステム</vt:lpstr>
      <vt:lpstr>PowerPoint プレゼンテーション</vt:lpstr>
      <vt:lpstr>アイテムドロップシステム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 Worrior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49</cp:revision>
  <dcterms:created xsi:type="dcterms:W3CDTF">2023-10-02T01:13:54Z</dcterms:created>
  <dcterms:modified xsi:type="dcterms:W3CDTF">2023-10-05T03:00:14Z</dcterms:modified>
</cp:coreProperties>
</file>